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43"/>
  </p:notesMasterIdLst>
  <p:sldIdLst>
    <p:sldId id="422" r:id="rId4"/>
    <p:sldId id="380" r:id="rId5"/>
    <p:sldId id="383" r:id="rId6"/>
    <p:sldId id="405" r:id="rId7"/>
    <p:sldId id="382" r:id="rId8"/>
    <p:sldId id="420" r:id="rId9"/>
    <p:sldId id="379" r:id="rId10"/>
    <p:sldId id="423" r:id="rId11"/>
    <p:sldId id="386" r:id="rId12"/>
    <p:sldId id="391" r:id="rId13"/>
    <p:sldId id="392" r:id="rId14"/>
    <p:sldId id="394" r:id="rId15"/>
    <p:sldId id="424" r:id="rId16"/>
    <p:sldId id="425" r:id="rId17"/>
    <p:sldId id="311" r:id="rId18"/>
    <p:sldId id="343" r:id="rId19"/>
    <p:sldId id="397" r:id="rId20"/>
    <p:sldId id="399" r:id="rId21"/>
    <p:sldId id="401" r:id="rId22"/>
    <p:sldId id="400" r:id="rId23"/>
    <p:sldId id="274" r:id="rId24"/>
    <p:sldId id="403" r:id="rId25"/>
    <p:sldId id="406" r:id="rId26"/>
    <p:sldId id="407" r:id="rId27"/>
    <p:sldId id="408" r:id="rId28"/>
    <p:sldId id="409" r:id="rId29"/>
    <p:sldId id="411" r:id="rId30"/>
    <p:sldId id="413" r:id="rId31"/>
    <p:sldId id="415" r:id="rId32"/>
    <p:sldId id="416" r:id="rId33"/>
    <p:sldId id="426" r:id="rId34"/>
    <p:sldId id="280" r:id="rId35"/>
    <p:sldId id="356" r:id="rId36"/>
    <p:sldId id="419" r:id="rId37"/>
    <p:sldId id="359" r:id="rId38"/>
    <p:sldId id="361" r:id="rId39"/>
    <p:sldId id="373" r:id="rId40"/>
    <p:sldId id="374" r:id="rId41"/>
    <p:sldId id="42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33FF"/>
    <a:srgbClr val="5D4135"/>
    <a:srgbClr val="FF0066"/>
    <a:srgbClr val="462434"/>
    <a:srgbClr val="756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4" autoAdjust="0"/>
    <p:restoredTop sz="94281" autoAdjust="0"/>
  </p:normalViewPr>
  <p:slideViewPr>
    <p:cSldViewPr snapToGrid="0">
      <p:cViewPr>
        <p:scale>
          <a:sx n="60" d="100"/>
          <a:sy n="60" d="100"/>
        </p:scale>
        <p:origin x="-83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5C2DA-73DC-4566-9DA2-66581D8D5B1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D6370-79EE-4DAB-9437-A8CC9506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9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8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103533" y="4558933"/>
            <a:ext cx="39848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65000" y="1308800"/>
            <a:ext cx="7062000" cy="2956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842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131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1113437" y="2813105"/>
            <a:ext cx="4758800" cy="277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468037" y="1942175"/>
            <a:ext cx="4049600" cy="70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231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4031167" y="2234236"/>
            <a:ext cx="4129600" cy="13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4788200" y="1965956"/>
            <a:ext cx="2615600" cy="5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4788200" y="4195889"/>
            <a:ext cx="2615600" cy="5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4112600" y="4464169"/>
            <a:ext cx="3966800" cy="13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91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252900" y="482985"/>
            <a:ext cx="56864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271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7768045" y="1861067"/>
            <a:ext cx="3615600" cy="133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7167645" y="3283901"/>
            <a:ext cx="4216000" cy="268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230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08165" y="935524"/>
            <a:ext cx="5274000" cy="129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547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98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53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4179000" y="5171184"/>
            <a:ext cx="38340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2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2339333" y="934533"/>
            <a:ext cx="7513200" cy="2607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880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818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721039" y="3561117"/>
            <a:ext cx="32880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1111159" y="3244117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718533" y="4633676"/>
            <a:ext cx="3629600" cy="12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1147192" y="4633676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7938352" y="3569439"/>
            <a:ext cx="38188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6312192" y="3252439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7937645" y="4647880"/>
            <a:ext cx="3288000" cy="12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6336337" y="4592075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89189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1020967" y="2214433"/>
            <a:ext cx="8517600" cy="441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20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06955" y="1615933"/>
            <a:ext cx="4580000" cy="437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6509533" y="1593933"/>
            <a:ext cx="4580000" cy="441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7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3938820" y="3488671"/>
            <a:ext cx="1634400" cy="30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3489820" y="3716163"/>
            <a:ext cx="2532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 idx="2"/>
          </p:nvPr>
        </p:nvSpPr>
        <p:spPr>
          <a:xfrm>
            <a:off x="8766831" y="3453871"/>
            <a:ext cx="2322400" cy="339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661831" y="3716163"/>
            <a:ext cx="2532400" cy="103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 idx="4"/>
          </p:nvPr>
        </p:nvSpPr>
        <p:spPr>
          <a:xfrm>
            <a:off x="1079369" y="3488671"/>
            <a:ext cx="2425600" cy="30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1026069" y="3716163"/>
            <a:ext cx="2532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ctrTitle" idx="6"/>
          </p:nvPr>
        </p:nvSpPr>
        <p:spPr>
          <a:xfrm>
            <a:off x="6298631" y="3453871"/>
            <a:ext cx="1967600" cy="339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6016231" y="3716163"/>
            <a:ext cx="2532400" cy="103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8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454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7579592" y="2964320"/>
            <a:ext cx="35024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8150592" y="3568275"/>
            <a:ext cx="2360400" cy="19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 idx="2"/>
          </p:nvPr>
        </p:nvSpPr>
        <p:spPr>
          <a:xfrm>
            <a:off x="4336409" y="2964320"/>
            <a:ext cx="35024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3"/>
          </p:nvPr>
        </p:nvSpPr>
        <p:spPr>
          <a:xfrm>
            <a:off x="4907409" y="3568269"/>
            <a:ext cx="2360400" cy="19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ctrTitle" idx="4"/>
          </p:nvPr>
        </p:nvSpPr>
        <p:spPr>
          <a:xfrm>
            <a:off x="1143165" y="2964333"/>
            <a:ext cx="35448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5"/>
          </p:nvPr>
        </p:nvSpPr>
        <p:spPr>
          <a:xfrm>
            <a:off x="1858765" y="3568269"/>
            <a:ext cx="2113600" cy="19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ctrTitle" idx="6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292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1617772" y="2436151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551372" y="2948273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2"/>
          </p:nvPr>
        </p:nvSpPr>
        <p:spPr>
          <a:xfrm>
            <a:off x="4695368" y="2436151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3"/>
          </p:nvPr>
        </p:nvSpPr>
        <p:spPr>
          <a:xfrm>
            <a:off x="4628968" y="2948273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 idx="4"/>
          </p:nvPr>
        </p:nvSpPr>
        <p:spPr>
          <a:xfrm>
            <a:off x="7772968" y="2436151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5"/>
          </p:nvPr>
        </p:nvSpPr>
        <p:spPr>
          <a:xfrm>
            <a:off x="7706568" y="2948273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6"/>
          </p:nvPr>
        </p:nvSpPr>
        <p:spPr>
          <a:xfrm>
            <a:off x="1617772" y="4329067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7"/>
          </p:nvPr>
        </p:nvSpPr>
        <p:spPr>
          <a:xfrm>
            <a:off x="1551372" y="4842629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8"/>
          </p:nvPr>
        </p:nvSpPr>
        <p:spPr>
          <a:xfrm>
            <a:off x="4695368" y="4329067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9"/>
          </p:nvPr>
        </p:nvSpPr>
        <p:spPr>
          <a:xfrm>
            <a:off x="4628968" y="4842629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13"/>
          </p:nvPr>
        </p:nvSpPr>
        <p:spPr>
          <a:xfrm>
            <a:off x="7772968" y="4329067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4"/>
          </p:nvPr>
        </p:nvSpPr>
        <p:spPr>
          <a:xfrm>
            <a:off x="7706568" y="4842629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15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777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756800" y="1744967"/>
            <a:ext cx="3544000" cy="436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480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60100" y="679133"/>
            <a:ext cx="6594800" cy="332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89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53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7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 flipH="1">
            <a:off x="799968" y="4312784"/>
            <a:ext cx="4408400" cy="18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043835" y="1745467"/>
            <a:ext cx="2815600" cy="70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2"/>
          </p:nvPr>
        </p:nvSpPr>
        <p:spPr>
          <a:xfrm flipH="1">
            <a:off x="6715168" y="921217"/>
            <a:ext cx="4670400" cy="18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title" idx="3"/>
          </p:nvPr>
        </p:nvSpPr>
        <p:spPr>
          <a:xfrm>
            <a:off x="6180601" y="4336613"/>
            <a:ext cx="2815600" cy="70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0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354417" y="1206233"/>
            <a:ext cx="4328800" cy="77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6060384" y="805233"/>
            <a:ext cx="4777200" cy="1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828836" y="4988700"/>
            <a:ext cx="4139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00" kern="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300" kern="0">
                <a:solidFill>
                  <a:srgbClr val="482400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/>
              </a:rPr>
              <a:t>Slidesgo</a:t>
            </a:r>
            <a:r>
              <a:rPr lang="en" sz="1300" kern="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300" kern="0">
                <a:solidFill>
                  <a:srgbClr val="482400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/>
              </a:rPr>
              <a:t>Flaticon</a:t>
            </a:r>
            <a:r>
              <a:rPr lang="en" sz="1300" kern="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300" kern="0">
                <a:solidFill>
                  <a:srgbClr val="482400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/>
              </a:rPr>
              <a:t>Freepik</a:t>
            </a:r>
            <a:endParaRPr sz="1900" kern="0">
              <a:solidFill>
                <a:srgbClr val="482400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482400"/>
              </a:solidFill>
              <a:latin typeface="Livvic"/>
              <a:ea typeface="Livvic"/>
              <a:cs typeface="Livvic"/>
              <a:sym typeface="Livvic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482400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4170434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591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1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9AD3-F3A2-4C8E-B170-3ABD7DC2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20F9CA-5A9D-4CBD-AE56-67C145BDA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A056B9-9121-4C0F-9885-2C400428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DA8B3C-30AC-4FD7-A45A-7FE7D790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1B622A-AD49-45D6-8BDC-E328B991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19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DB03C-02D1-42CA-8645-E70E4046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A05C09-0BF9-450E-A056-502052D14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B9C37E-A832-41D3-B4CD-25A2F0B7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2C18B2-0F69-4E9A-BD8E-DA35E634B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D3B937-C9AC-4328-A6B0-626C9D6F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41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822582-10EE-495E-8B9A-6EC2F6A7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1F702E-B6DC-462B-83FD-30923E74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2F6CEA-EC9A-4E41-B2F9-8C14AAE41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1AC693-C0FB-487C-9D86-54C3600B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48E1AF-FF17-45A4-816B-F6947522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38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D470-55F2-48D5-9E6A-C44C426E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616908-478B-4C33-9DFB-98B24B48C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335AB0-5832-433E-9DB6-C3699CAAE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8687D9-8041-4436-94C4-CD0302C4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FF6C03-E764-4791-9B8F-345C71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939A33-D279-4221-8E73-8792AE7F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01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2042DB-8C99-447E-8B1B-5B5D52EE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9A5FFB-FB57-4D64-A577-6E7AA848A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77B709-3E79-4F15-9D88-C59136E15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414C6B4-D5B5-4063-9A49-2F721FD19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0AC9A52-DD5C-452A-985B-97D25184F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BDABF43-A108-4698-B3B0-DFD7E2A9A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6DDCA0-ED9C-43AA-89BD-BFA41624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ED09A29-A8C7-4E39-9C00-E7DFAB5C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86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AD760-B9EC-4954-ABAA-785BD1EB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80671B-2022-40DD-9BC6-8F1D6B3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35F5FE-B26A-4D02-8FD8-D2F5DD06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A75C068-8D36-418B-8BEA-B776DE5D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3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09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8EF71A2-2773-4BDB-A19F-44FB5FEA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407F85D-A739-44B6-B03B-8F2441CD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9D077D-9A60-4931-8470-17B3D010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10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7BEB1-7E3B-4C36-BC24-02AE6B76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CBA094-8049-485D-AD16-769D2A219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A6993D-1594-44F7-8308-9039A67DB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6ABB52-7882-4625-88C1-9C919F48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FFCEF5-C1C8-4F94-AEFC-C6091ABF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68CA62-4599-44B0-88A0-B170518A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43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E513E8-D2B7-4F32-937F-FCC665A4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EC8C9A-D149-4065-8C86-CA201083E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BF99EA-59E6-4383-9F91-11C437926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11FE28-F52B-478A-BD54-79C1D9E2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82FBD9-FE78-4F92-96F4-E6C98F76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DF8D52-42A7-44E6-BA45-10469C45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81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6EC2-8E6D-471B-BB6E-66213A17C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B68F38-904D-4A20-827F-5F042A03F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5376A7-D170-452B-A41F-B2B84DDF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FB4D55-4C64-4A61-84F2-D3F138A6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360B87-9EAB-44BA-B947-F2865BB1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48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C6D9197-169A-4CB9-81AE-A320A8938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03B2A5-B0C6-4F77-87CD-7668A6196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C4CEEA-12D5-47D6-BFE1-25046F4D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9AEB20-65A0-419A-ABC0-87C5C417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EEAF3-5110-4930-984F-8568E613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9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6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7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7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5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2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31B3E-16B8-436A-BD89-1E1A7115E75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00C9-0910-4606-A9EF-4AE14B7B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7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3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1133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1133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920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877BC0E-8764-4B57-A10B-2F7BE790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6D40ED-4686-40F7-B7FF-733CF36F8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302D47-9D9C-46B9-8007-BAF356B06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EB35CF-6946-4A4F-84F0-3EB069FA4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4C84AE-A09E-44CF-84DF-C4C7FED52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6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="" xmlns:a16="http://schemas.microsoft.com/office/drawing/2014/main" id="{BEB42645-4094-4679-BD9A-05EDFD0DA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3" name="Footer Placeholder 3">
            <a:extLst>
              <a:ext uri="{FF2B5EF4-FFF2-40B4-BE49-F238E27FC236}">
                <a16:creationId xmlns="" xmlns:a16="http://schemas.microsoft.com/office/drawing/2014/main" id="{7E47897F-0041-4EC2-B047-F662AD339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pic>
        <p:nvPicPr>
          <p:cNvPr id="66564" name="Picture 2">
            <a:extLst>
              <a:ext uri="{FF2B5EF4-FFF2-40B4-BE49-F238E27FC236}">
                <a16:creationId xmlns="" xmlns:a16="http://schemas.microsoft.com/office/drawing/2014/main" id="{6D34DDD0-2EA4-42B6-830A-A0E1395F4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292B9A-9687-4339-B785-A770055D9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8739" y="609602"/>
            <a:ext cx="21463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1">
            <a:hlinkClick r:id="" action="ppaction://noaction"/>
            <a:extLst>
              <a:ext uri="{FF2B5EF4-FFF2-40B4-BE49-F238E27FC236}">
                <a16:creationId xmlns="" xmlns:a16="http://schemas.microsoft.com/office/drawing/2014/main" id="{88A605DD-BBD3-4788-895B-2D86AB75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82950"/>
            <a:ext cx="211931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5" y="1749425"/>
            <a:ext cx="1290637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81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Đăm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24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Tóm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tắt</a:t>
            </a:r>
            <a:endParaRPr lang="en-US" sz="2400" b="1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chồng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Hơ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Nhị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Hơ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Bhị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tù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oai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danh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en-US" sz="2400" dirty="0" smtClean="0"/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KênKên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lừa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Hơ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hị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chàng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càng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xưa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en-US" sz="2400" dirty="0" smtClean="0"/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chặt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Sơ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múc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bên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Chàng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công</a:t>
            </a:r>
            <a:r>
              <a:rPr lang="en-US" sz="2400" dirty="0" smtClean="0"/>
              <a:t>.</a:t>
            </a:r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Chàng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nhưng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chối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ngập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Sáp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. </a:t>
            </a:r>
            <a:endParaRPr lang="en-US" sz="2400" dirty="0" smtClean="0"/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Hồn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ruồi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, bay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miệng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gái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Hơ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–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Âng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Nàng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thai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cháu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tục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cậu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.</a:t>
            </a:r>
            <a:endParaRPr lang="en-US" sz="2400" dirty="0"/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41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Đăm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endParaRPr lang="en-US" b="1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</a:rPr>
              <a:t>Sử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</a:rPr>
              <a:t>thi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</a:rPr>
              <a:t>anh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</a:rPr>
              <a:t>hùng</a:t>
            </a:r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Mtao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Mxây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514350" marR="0" indent="-5143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Vị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trí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xuất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xứ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Phần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Đoạn </a:t>
            </a:r>
            <a:r>
              <a:rPr lang="vi-V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trích kể về cuộc giao chiến giữa Đăm Săn và Mtao Mxây. Đăm Săn chi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ế</a:t>
            </a:r>
            <a:r>
              <a:rPr lang="vi-V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 thắng, cứu được vợ và thu phục được dân làng của tù trưởng Mtao Mxây.</a:t>
            </a:r>
            <a:endParaRPr lang="en-US" dirty="0">
              <a:latin typeface=".VnTime"/>
              <a:ea typeface="Times New Roman"/>
              <a:cs typeface="Times New Roman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11540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Mtao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Mxây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cục</a:t>
            </a:r>
            <a:endParaRPr lang="en-US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  <a:latin typeface="Times New Roman"/>
              </a:rPr>
              <a:t>Phần</a:t>
            </a:r>
            <a:r>
              <a:rPr lang="en-US" b="1" dirty="0">
                <a:solidFill>
                  <a:srgbClr val="000000"/>
                </a:solidFill>
                <a:latin typeface="Times New Roman"/>
              </a:rPr>
              <a:t> 1: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“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Họ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đến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bãi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ngoài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làng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rồi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vào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làng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”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trận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đánh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giữa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hai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tù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trưởng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cuộc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đối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đáp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giữ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Đăm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Săn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nô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lệ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. </a:t>
            </a:r>
            <a:endParaRPr lang="en-US" dirty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ầ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2: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Còn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thắng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Đăm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Săn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dirty="0">
              <a:solidFill>
                <a:prstClr val="black"/>
              </a:solidFill>
              <a:latin typeface=".VnTime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00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26" y="737770"/>
            <a:ext cx="11827251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vi-VN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Nguyên nhân</a:t>
            </a:r>
            <a:r>
              <a:rPr lang="vi-VN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ĐS khiêu chiến vì MM cướp vợ của chàng.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=&gt; Trọng danh dự cá nhân, cộng đồng; gắn bó với hạnh phúc gia đình; bộ tộc.</a:t>
            </a:r>
            <a:r>
              <a:rPr lang="vi-VN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Lúc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khiêu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solidFill>
                <a:prstClr val="black"/>
              </a:solidFill>
              <a:latin typeface=".VnTime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995678"/>
              </p:ext>
            </p:extLst>
          </p:nvPr>
        </p:nvGraphicFramePr>
        <p:xfrm>
          <a:off x="0" y="2853559"/>
          <a:ext cx="12192000" cy="4004441"/>
        </p:xfrm>
        <a:graphic>
          <a:graphicData uri="http://schemas.openxmlformats.org/drawingml/2006/table">
            <a:tbl>
              <a:tblPr firstRow="1" firstCol="1" bandRow="1"/>
              <a:tblGrid>
                <a:gridCol w="6340454"/>
                <a:gridCol w="5851546"/>
              </a:tblGrid>
              <a:tr h="5007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Săn</a:t>
                      </a:r>
                      <a:endParaRPr lang="en-US" sz="24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MTao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Mxây</a:t>
                      </a:r>
                      <a:endParaRPr lang="en-US" sz="24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036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Đứng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chân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cầu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kẻ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thù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khiêu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Ta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thách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Xuống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!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Xuống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! 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Ta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sẽ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lấy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sàn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hiên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bổ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đôi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Sao ta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đâm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đang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/>
                        <a:buChar char=""/>
                      </a:pP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tư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thế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đàng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hoàng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tin,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chủ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dứt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khoát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quyết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liệt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Đứng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Ta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không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xuống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đâu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không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đâm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ta…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Ta </a:t>
                      </a:r>
                      <a:r>
                        <a:rPr lang="fr-FR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sợ</a:t>
                      </a:r>
                      <a:r>
                        <a:rPr lang="fr-FR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ngươi</a:t>
                      </a:r>
                      <a:r>
                        <a:rPr lang="fr-FR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đâm</a:t>
                      </a:r>
                      <a:r>
                        <a:rPr lang="fr-FR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ta…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Dáng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tần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ngần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do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dự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endParaRPr lang="en-US" sz="26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/>
                        <a:buChar char=""/>
                      </a:pP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thái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do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dự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thiếu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tin,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nhát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sợ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trước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Đăm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Săn</a:t>
                      </a:r>
                      <a:r>
                        <a:rPr lang="en-US" sz="2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7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EN THANG MTAO MX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567" y="57707"/>
            <a:ext cx="11342450" cy="6119256"/>
          </a:xfrm>
        </p:spPr>
      </p:pic>
    </p:spTree>
    <p:extLst>
      <p:ext uri="{BB962C8B-B14F-4D97-AF65-F5344CB8AC3E}">
        <p14:creationId xmlns:p14="http://schemas.microsoft.com/office/powerpoint/2010/main" val="377378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>
            <a:spLocks/>
          </p:cNvSpPr>
          <p:nvPr/>
        </p:nvSpPr>
        <p:spPr>
          <a:xfrm>
            <a:off x="393473" y="77822"/>
            <a:ext cx="11149519" cy="80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923389" y="812454"/>
            <a:ext cx="991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1" name="Table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324350"/>
              </p:ext>
            </p:extLst>
          </p:nvPr>
        </p:nvGraphicFramePr>
        <p:xfrm>
          <a:off x="5896318" y="2508244"/>
          <a:ext cx="5603597" cy="4113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886"/>
                <a:gridCol w="2814711"/>
              </a:tblGrid>
              <a:tr h="709187">
                <a:tc>
                  <a:txBody>
                    <a:bodyPr/>
                    <a:lstStyle/>
                    <a:p>
                      <a:pPr algn="ctr"/>
                      <a:r>
                        <a:rPr lang="en-US" sz="360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endParaRPr lang="en-US" sz="360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102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102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102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102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1" descr="cau ho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77" y="836194"/>
            <a:ext cx="60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457207" y="2412124"/>
            <a:ext cx="4761186" cy="3595469"/>
          </a:xfrm>
          <a:prstGeom prst="star16">
            <a:avLst>
              <a:gd name="adj" fmla="val 37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500" b="1" dirty="0">
                <a:solidFill>
                  <a:srgbClr val="C00000"/>
                </a:solidFill>
                <a:cs typeface="Arial" panose="020B0604020202020204" pitchFamily="34" charset="0"/>
              </a:rPr>
              <a:t>3</a:t>
            </a:r>
            <a:r>
              <a:rPr lang="en-US" sz="125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en-US" sz="12500" b="1" dirty="0">
                <a:solidFill>
                  <a:srgbClr val="FF0000"/>
                </a:solidFill>
                <a:cs typeface="Arial" panose="020B060402020202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24713032"/>
      </p:ext>
    </p:extLst>
  </p:cSld>
  <p:clrMapOvr>
    <a:masterClrMapping/>
  </p:clrMapOvr>
  <p:transition advTm="60000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endParaRPr lang="en-US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846521"/>
              </p:ext>
            </p:extLst>
          </p:nvPr>
        </p:nvGraphicFramePr>
        <p:xfrm>
          <a:off x="425669" y="2065283"/>
          <a:ext cx="11306986" cy="4454600"/>
        </p:xfrm>
        <a:graphic>
          <a:graphicData uri="http://schemas.openxmlformats.org/drawingml/2006/table">
            <a:tbl>
              <a:tblPr firstRow="1" firstCol="1" bandRow="1"/>
              <a:tblGrid>
                <a:gridCol w="1469267"/>
                <a:gridCol w="4503631"/>
                <a:gridCol w="5334088"/>
              </a:tblGrid>
              <a:tr h="685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Săn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Mxây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6959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Khích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thách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Mxây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múa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trước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Bình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tĩnh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thản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800" dirty="0" smtClean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Múa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khiên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ư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ò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ơ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ê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ê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ạ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ạ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ư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ả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ướ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ô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ự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xem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ì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à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ướ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quen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đ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á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ă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ậ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quen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é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á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đấ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đ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ai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.VnTime"/>
                        </a:rPr>
                        <a:t>ê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ạ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ủ</a:t>
                      </a:r>
                      <a:r>
                        <a:rPr lang="en-US" sz="2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quan</a:t>
                      </a:r>
                      <a:r>
                        <a:rPr lang="en-US" sz="2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ạ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ạ</a:t>
                      </a:r>
                      <a:r>
                        <a:rPr lang="en-US" sz="28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28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6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endParaRPr lang="en-US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194371"/>
              </p:ext>
            </p:extLst>
          </p:nvPr>
        </p:nvGraphicFramePr>
        <p:xfrm>
          <a:off x="394139" y="2089569"/>
          <a:ext cx="11433112" cy="4437355"/>
        </p:xfrm>
        <a:graphic>
          <a:graphicData uri="http://schemas.openxmlformats.org/drawingml/2006/table">
            <a:tbl>
              <a:tblPr firstRow="1" firstCol="1" bandRow="1"/>
              <a:tblGrid>
                <a:gridCol w="1513489"/>
                <a:gridCol w="5025932"/>
                <a:gridCol w="4893691"/>
              </a:tblGrid>
              <a:tr h="55410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Săn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Mxây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83253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Đăm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khoẻ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vượt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lồ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ô,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vun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vút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...)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Nhai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.VnTime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vợ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nên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càng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mạnh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Hoảng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hốt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thấp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sức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Chém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trượt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trúng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trâu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cứu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endParaRPr lang="en-US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94694"/>
              </p:ext>
            </p:extLst>
          </p:nvPr>
        </p:nvGraphicFramePr>
        <p:xfrm>
          <a:off x="425669" y="2065283"/>
          <a:ext cx="11306986" cy="4454600"/>
        </p:xfrm>
        <a:graphic>
          <a:graphicData uri="http://schemas.openxmlformats.org/drawingml/2006/table">
            <a:tbl>
              <a:tblPr firstRow="1" firstCol="1" bandRow="1"/>
              <a:tblGrid>
                <a:gridCol w="1469267"/>
                <a:gridCol w="4503631"/>
                <a:gridCol w="5334088"/>
              </a:tblGrid>
              <a:tr h="685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Săn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Mxây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6959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Đăm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đuổi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trúng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thủng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-&gt;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cứu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linh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đỡ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chiêng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262540"/>
            <a:ext cx="1051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4" y="2554014"/>
            <a:ext cx="5257083" cy="3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30056" y="1273640"/>
            <a:ext cx="2425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8" y="2580300"/>
            <a:ext cx="510802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9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endParaRPr lang="en-US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059102"/>
              </p:ext>
            </p:extLst>
          </p:nvPr>
        </p:nvGraphicFramePr>
        <p:xfrm>
          <a:off x="425669" y="2065283"/>
          <a:ext cx="11306986" cy="4454600"/>
        </p:xfrm>
        <a:graphic>
          <a:graphicData uri="http://schemas.openxmlformats.org/drawingml/2006/table">
            <a:tbl>
              <a:tblPr firstRow="1" firstCol="1" bandRow="1"/>
              <a:tblGrid>
                <a:gridCol w="1469267"/>
                <a:gridCol w="4503631"/>
                <a:gridCol w="5334088"/>
              </a:tblGrid>
              <a:tr h="685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Săn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Mxây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6959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Đuổi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Giết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thù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Vùng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xin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mạng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.VnTime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giết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3" y="572132"/>
            <a:ext cx="5186067" cy="58600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39885" y="5708528"/>
            <a:ext cx="243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 SĂN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1312" y="2948910"/>
            <a:ext cx="323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 LINH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3336" y="6298962"/>
            <a:ext cx="286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3520" y="1691640"/>
            <a:ext cx="171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2798" y="4398264"/>
            <a:ext cx="110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488730"/>
            <a:ext cx="4331970" cy="2438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930" y="3862552"/>
            <a:ext cx="3986827" cy="2321092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80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a.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Thái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độ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thoại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giữa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Đăm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Săn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nô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lệ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lần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lần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đáp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tất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en-US" dirty="0">
              <a:latin typeface=".VnTime"/>
              <a:ea typeface="Times New Roman"/>
              <a:cs typeface="Times New Roman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nô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lệ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nguyện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mang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cải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dirty="0">
              <a:latin typeface=".VnTime"/>
              <a:ea typeface="Times New Roman"/>
              <a:cs typeface="Times New Roman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Tuân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phục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tuyệt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Đăm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Săn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phục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lòng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38" y="3111547"/>
            <a:ext cx="3889513" cy="3592936"/>
          </a:xfrm>
          <a:prstGeom prst="ellipse">
            <a:avLst/>
          </a:prstGeom>
          <a:ln w="635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a.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Thái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độ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189" y="2192889"/>
            <a:ext cx="64807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tong,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94" y="2427890"/>
            <a:ext cx="5069688" cy="4336592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a.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Thái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độ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189" y="2192889"/>
            <a:ext cx="64807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tong,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94" y="2427890"/>
            <a:ext cx="5069688" cy="4336592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a.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Thái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độ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31071" y="1575824"/>
            <a:ext cx="1149618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 sz="2800" dirty="0">
              <a:latin typeface=".VnTime"/>
              <a:ea typeface="Times New Roman"/>
              <a:cs typeface="Times New Roman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"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khát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vọng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họ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giàu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hơn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"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mến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ngưỡng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- ý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a.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chiến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thắng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04951" y="2342398"/>
            <a:ext cx="72836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	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Ơ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con, ơ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con,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trâu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tù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xéo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tù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tai qua,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kịp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hỡi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i="1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7" y="2105908"/>
            <a:ext cx="4282964" cy="4673262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b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chiến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thắng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8966" y="1684759"/>
            <a:ext cx="5944986" cy="4652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……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vàng,chỉ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dam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85" y="1418123"/>
            <a:ext cx="5309754" cy="2377440"/>
          </a:xfrm>
          <a:prstGeom prst="ellipse">
            <a:avLst/>
          </a:prstGeom>
          <a:ln w="190500" cap="rnd">
            <a:solidFill>
              <a:srgbClr val="462434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18" y="4004441"/>
            <a:ext cx="5313219" cy="27682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b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chiến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thắng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01628" y="2218231"/>
            <a:ext cx="11674758" cy="5569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Tế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lễ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thần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linh</a:t>
            </a:r>
            <a:endParaRPr lang="en-US" dirty="0" smtClean="0">
              <a:latin typeface=".VnTime"/>
              <a:ea typeface="Times New Roman"/>
              <a:cs typeface="Times New Roman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Tổ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chức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đánh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chiêng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rượu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thịt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vô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kể</a:t>
            </a:r>
            <a:endParaRPr lang="en-US" dirty="0" smtClean="0">
              <a:latin typeface=".VnTime"/>
              <a:ea typeface="Times New Roman"/>
              <a:cs typeface="Times New Roman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Mọi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chúc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…</a:t>
            </a:r>
            <a:endParaRPr lang="en-US" dirty="0">
              <a:latin typeface=".VnTime"/>
              <a:ea typeface="Times New Roman"/>
              <a:cs typeface="Times New Roman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niệm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tôn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thờ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thần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tục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thắng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Ê -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Đê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dirty="0" smtClean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b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chiến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thắng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25667" y="2129550"/>
            <a:ext cx="1122504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sz="2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sung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9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262540"/>
            <a:ext cx="1051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5905" y="1273640"/>
            <a:ext cx="3673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4" y="2459421"/>
            <a:ext cx="5920444" cy="410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Nghe kể sử thi ở buôn Phơng - Báo Đắk Lắk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45" y="2459422"/>
            <a:ext cx="5095437" cy="38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mừng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c.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ảnh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Đăm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Săn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83780" y="2112551"/>
            <a:ext cx="11682248" cy="4540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mình kh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một tấm áo chiến, tai đeo nụ, đủ giáo gươm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 nằm trên võng, tóc thả trên sàn, hứng tóc chàng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một cái nong hoa.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 mắt long lanh như mắt chim ghếch ăn hoa tre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ắp chân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bằng cây xà ngang, bắp đùi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bằng ống bễ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say,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vi-VN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 chất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S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là một dũng tướng chắc chết mười mươi cũng không lùi bước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Đăm Săn vốn đã ngang tàng từ trong bụng mẹ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947908"/>
            <a:ext cx="11006328" cy="710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1.Nghệ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5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472" y="1744866"/>
            <a:ext cx="11365992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>
              <a:lnSpc>
                <a:spcPct val="150000"/>
              </a:lnSpc>
            </a:pP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TỔNG KẾT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04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472" y="1031782"/>
            <a:ext cx="406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472" y="2074860"/>
            <a:ext cx="11409426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TỔNG KẾT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7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131" y="903404"/>
            <a:ext cx="919129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Hlong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d.Khiên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403131" y="4071437"/>
            <a:ext cx="471362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V. LUYỆN TẬP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540210" y="3725816"/>
            <a:ext cx="471362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4146" y="1355007"/>
            <a:ext cx="9632731" cy="474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ại sao muốn chiến thắng Mtao Mxây mà Đăm Săn lại 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nhân cơ hội đâm lén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839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874" y="865762"/>
            <a:ext cx="11516498" cy="56707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endParaRPr lang="en-US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a.Góp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b.Người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nan.</a:t>
            </a:r>
          </a:p>
          <a:p>
            <a:pPr lvl="0"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ts val="1500"/>
              </a:lnSpc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1465"/>
              </a:lnSpc>
            </a:pP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91873" y="5656195"/>
            <a:ext cx="403225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31" y="288745"/>
            <a:ext cx="11658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</a:p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ròi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643" y="1023819"/>
            <a:ext cx="1163428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638" algn="just"/>
            <a:r>
              <a:rPr lang="en-US" sz="3600" b="1" dirty="0" err="1" smtClean="0">
                <a:latin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</a:rPr>
              <a:t> 5: Ở </a:t>
            </a:r>
            <a:r>
              <a:rPr lang="en-US" sz="3600" b="1" dirty="0" err="1">
                <a:latin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trích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Chiến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thắng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Mtao</a:t>
            </a:r>
            <a:r>
              <a:rPr lang="en-US" sz="3600" b="1" dirty="0"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</a:rPr>
              <a:t>Mxây</a:t>
            </a:r>
            <a:r>
              <a:rPr lang="en-US" sz="3600" b="1" dirty="0">
                <a:latin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dành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miêu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tả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mừng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chiến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thắng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đổ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máu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</a:rPr>
              <a:t>:</a:t>
            </a:r>
          </a:p>
          <a:p>
            <a:pPr indent="20638" algn="just"/>
            <a:r>
              <a:rPr lang="en-US" sz="3200" dirty="0">
                <a:latin typeface="Times New Roman" panose="02020603050405020304" pitchFamily="18" charset="0"/>
              </a:rPr>
              <a:t>   </a:t>
            </a:r>
            <a:r>
              <a:rPr lang="en-US" sz="3200" dirty="0" smtClean="0">
                <a:latin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bận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  <a:p>
            <a:pPr indent="20638" algn="just"/>
            <a:r>
              <a:rPr lang="en-US" sz="3200" dirty="0">
                <a:latin typeface="Times New Roman" panose="02020603050405020304" pitchFamily="18" charset="0"/>
              </a:rPr>
              <a:t>  </a:t>
            </a:r>
            <a:r>
              <a:rPr lang="en-US" sz="3200" dirty="0" smtClean="0">
                <a:latin typeface="Times New Roman" panose="02020603050405020304" pitchFamily="18" charset="0"/>
              </a:rPr>
              <a:t> b.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am </a:t>
            </a:r>
            <a:r>
              <a:rPr lang="en-US" sz="3200" dirty="0" err="1">
                <a:latin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tù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  <a:p>
            <a:pPr indent="20638" algn="just"/>
            <a:r>
              <a:rPr lang="en-US" sz="3200" dirty="0">
                <a:latin typeface="Times New Roman" panose="02020603050405020304" pitchFamily="18" charset="0"/>
              </a:rPr>
              <a:t>  </a:t>
            </a:r>
            <a:r>
              <a:rPr lang="en-US" sz="3200" dirty="0" smtClean="0">
                <a:latin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thịnh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vượng</a:t>
            </a:r>
            <a:r>
              <a:rPr lang="en-US" sz="3200" dirty="0">
                <a:latin typeface="Times New Roman" panose="02020603050405020304" pitchFamily="18" charset="0"/>
              </a:rPr>
              <a:t> no </a:t>
            </a:r>
            <a:r>
              <a:rPr lang="en-US" sz="3200" dirty="0" err="1">
                <a:latin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  <a:p>
            <a:pPr indent="20638" algn="just"/>
            <a:r>
              <a:rPr lang="en-US" sz="3200" dirty="0">
                <a:latin typeface="Times New Roman" panose="02020603050405020304" pitchFamily="18" charset="0"/>
              </a:rPr>
              <a:t>  </a:t>
            </a:r>
            <a:r>
              <a:rPr lang="en-US" sz="3200" dirty="0" smtClean="0">
                <a:latin typeface="Times New Roman" panose="02020603050405020304" pitchFamily="18" charset="0"/>
              </a:rPr>
              <a:t> d.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chắc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tù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15609" y="3827395"/>
            <a:ext cx="403225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2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57" y="972766"/>
            <a:ext cx="115953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buFont typeface="Wingdings" panose="05000000000000000000" pitchFamily="2" charset="2"/>
              <a:buNone/>
            </a:pPr>
            <a:r>
              <a:rPr lang="en-US" sz="4000" b="1" dirty="0" err="1" smtClean="0">
                <a:latin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</a:rPr>
              <a:t> 6: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Đọc</a:t>
            </a:r>
            <a:r>
              <a:rPr 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</a:rPr>
              <a:t>: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to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đùi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to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bễ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voi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đực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thở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ầm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ầm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sấm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….</a:t>
            </a:r>
          </a:p>
          <a:p>
            <a:pPr marL="609600" indent="-609600" algn="just">
              <a:buFont typeface="Wingdings" panose="05000000000000000000" pitchFamily="2" charset="2"/>
              <a:buNone/>
            </a:pPr>
            <a:r>
              <a:rPr lang="en-US" sz="4000" b="1" i="1" dirty="0" smtClean="0">
                <a:latin typeface="Times New Roman" panose="02020603050405020304" pitchFamily="18" charset="0"/>
              </a:rPr>
              <a:t>  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Biện</a:t>
            </a:r>
            <a:r>
              <a:rPr lang="en-US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pháp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tu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từ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được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dùng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</a:rPr>
              <a:t>:</a:t>
            </a:r>
          </a:p>
          <a:p>
            <a:pPr marL="609600" indent="-609600" algn="just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</a:t>
            </a:r>
            <a:r>
              <a:rPr lang="en-US" sz="4000" dirty="0" smtClean="0">
                <a:latin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</a:rPr>
              <a:t>sánh</a:t>
            </a:r>
            <a:endParaRPr lang="en-US" sz="4000" dirty="0">
              <a:latin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</a:t>
            </a:r>
            <a:r>
              <a:rPr lang="en-US" sz="4000" dirty="0" smtClean="0">
                <a:latin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phóng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đại</a:t>
            </a:r>
            <a:endParaRPr lang="en-US" sz="4000" dirty="0">
              <a:latin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</a:t>
            </a:r>
            <a:r>
              <a:rPr lang="en-US" sz="4000" dirty="0" smtClean="0">
                <a:latin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hóa</a:t>
            </a:r>
            <a:endParaRPr lang="en-US" sz="4000" dirty="0">
              <a:latin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</a:t>
            </a:r>
            <a:r>
              <a:rPr lang="en-US" sz="4000" dirty="0" smtClean="0">
                <a:latin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phóng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đại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274367" y="5967480"/>
            <a:ext cx="403225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9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àm thế nào để viết lời cảm ơn luận văn thạc sĩ hay &amp; ý nghĩa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3" y="0"/>
            <a:ext cx="10300138" cy="68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262540"/>
            <a:ext cx="1051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5905" y="1273640"/>
            <a:ext cx="3673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Đàn T'rưng, tiếng hát đại ngàn. - ADAM MUZ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7" y="2170144"/>
            <a:ext cx="5715000" cy="43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ượu cần - VietnamtravellogVietnamtravel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69" y="2170144"/>
            <a:ext cx="5502165" cy="43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phê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99476"/>
            <a:ext cx="113038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lao</a:t>
            </a:r>
            <a:r>
              <a:rPr kumimoji="0" lang="en-US" sz="32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32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xuất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0056" y="1273640"/>
            <a:ext cx="2425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Tại Hội thảo phát triển cà phê đặc sản Việt... | HỆ THỜI SỰ CHÍNH TRỊ TỔNG  HỢP - VO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1407"/>
            <a:ext cx="5517931" cy="41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ảo tồn nghề dệt thổ cẩm của người Ê-đê | Báo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34" y="2191407"/>
            <a:ext cx="5316155" cy="41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  <a:lumOff val="10000"/>
            <a:alpha val="43000"/>
          </a:schemeClr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subTitle" idx="1"/>
          </p:nvPr>
        </p:nvSpPr>
        <p:spPr>
          <a:xfrm>
            <a:off x="1056290" y="477319"/>
            <a:ext cx="10263350" cy="260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>
            <a:noAutofit/>
            <a:scene3d>
              <a:camera prst="perspectiveBelow"/>
              <a:lightRig rig="threePt" dir="t"/>
            </a:scene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3600" b="1" i="0" u="none" strike="noStrike" kern="0" cap="none" spc="0" normalizeH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0" cap="none" spc="0" normalizeH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0" cap="none" spc="0" normalizeH="0" baseline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0" cap="none" spc="0" normalizeH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0" cap="none" spc="0" normalizeH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0" cap="none" spc="0" normalizeH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0" cap="none" spc="0" normalizeH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noProof="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THẮNG MTAO MXÂY</a:t>
            </a:r>
            <a:r>
              <a:rPr kumimoji="0" lang="en-US" sz="1800" b="1" i="0" u="none" strike="noStrike" kern="0" cap="none" spc="0" normalizeH="0" baseline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1800" b="1" i="0" u="none" strike="noStrike" kern="0" cap="none" spc="0" normalizeH="0" baseline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Đăm</a:t>
            </a: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400" b="0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400" b="0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40" y="3563008"/>
            <a:ext cx="6047553" cy="315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63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392" y="1794093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Google Shape;1258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79117" y="4572000"/>
            <a:ext cx="1788373" cy="21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9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303880" cy="5726092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mô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nhịp,xây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dựng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nghệ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tráng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hào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biến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cố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diễn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cư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cổ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7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303880" cy="5726092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(VD: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(VD: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Đăm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Ê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Đăm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7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</TotalTime>
  <Words>2427</Words>
  <Application>Microsoft Office PowerPoint</Application>
  <PresentationFormat>Custom</PresentationFormat>
  <Paragraphs>265</Paragraphs>
  <Slides>39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Theme</vt:lpstr>
      <vt:lpstr>Papyrus History Lesson by Slidesgo</vt:lpstr>
      <vt:lpstr>1_Office Theme</vt:lpstr>
      <vt:lpstr>PowerPoint Presentation</vt:lpstr>
      <vt:lpstr>Đời sống sinh hoạt của cộng đồng Ê Đê – Tây Nguyên</vt:lpstr>
      <vt:lpstr>Đời sống sinh hoạt của cộng đồng Ê Đê – Tây Nguyên</vt:lpstr>
      <vt:lpstr>Đời sống sinh hoạt của cộng đồng Ê Đê – Tây Nguyên</vt:lpstr>
      <vt:lpstr>Đời sống lao động sản xuất của cộng đồng Ê Đê – Tây Nguyên</vt:lpstr>
      <vt:lpstr>PowerPoint Presentation</vt:lpstr>
      <vt:lpstr>NỘI DUNG BÀI HỌC</vt:lpstr>
      <vt:lpstr>I. KHÁI QUÁT CHUNG</vt:lpstr>
      <vt:lpstr>I. KHÁI QUÁT CHUNG</vt:lpstr>
      <vt:lpstr>I. KHÁI QUÁT CHUNG</vt:lpstr>
      <vt:lpstr>I. KHÁI QUÁT CHUNG</vt:lpstr>
      <vt:lpstr>I. KHÁI QUÁT CHUNG</vt:lpstr>
      <vt:lpstr>I. KHÁI QUÁT CHUNG</vt:lpstr>
      <vt:lpstr>II. ĐỌC – HIỂU VĂN BẢN</vt:lpstr>
      <vt:lpstr>PowerPoint Presentation</vt:lpstr>
      <vt:lpstr>PowerPoint Presentation</vt:lpstr>
      <vt:lpstr>II. ĐỌC – HIỂU VĂN BẢN</vt:lpstr>
      <vt:lpstr>II. ĐỌC – HIỂU VĂN BẢN</vt:lpstr>
      <vt:lpstr>II. ĐỌC – HIỂU VĂN BẢN</vt:lpstr>
      <vt:lpstr>II. ĐỌC – HIỂU VĂN BẢN</vt:lpstr>
      <vt:lpstr>PowerPoint Presentation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III. TỔNG KẾT</vt:lpstr>
      <vt:lpstr>III. TỔNG KẾT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CHIẾN THẮNG MTAO MXÂY (Trích Đăm Săn –sử thi Tây Nguyên)</dc:title>
  <dc:creator>Windows</dc:creator>
  <cp:lastModifiedBy>Thuy Vy</cp:lastModifiedBy>
  <cp:revision>767</cp:revision>
  <dcterms:created xsi:type="dcterms:W3CDTF">2016-09-02T15:10:54Z</dcterms:created>
  <dcterms:modified xsi:type="dcterms:W3CDTF">2021-09-22T02:19:13Z</dcterms:modified>
</cp:coreProperties>
</file>